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9" r:id="rId2"/>
    <p:sldId id="261" r:id="rId3"/>
    <p:sldId id="293" r:id="rId4"/>
    <p:sldId id="283" r:id="rId5"/>
    <p:sldId id="260" r:id="rId6"/>
    <p:sldId id="256" r:id="rId7"/>
    <p:sldId id="257" r:id="rId8"/>
    <p:sldId id="258" r:id="rId9"/>
    <p:sldId id="262" r:id="rId10"/>
    <p:sldId id="264" r:id="rId11"/>
    <p:sldId id="265" r:id="rId12"/>
    <p:sldId id="266" r:id="rId13"/>
    <p:sldId id="281" r:id="rId14"/>
    <p:sldId id="280" r:id="rId15"/>
    <p:sldId id="285" r:id="rId16"/>
    <p:sldId id="284" r:id="rId17"/>
    <p:sldId id="287" r:id="rId18"/>
    <p:sldId id="282" r:id="rId19"/>
    <p:sldId id="267" r:id="rId20"/>
    <p:sldId id="269" r:id="rId21"/>
    <p:sldId id="286" r:id="rId22"/>
    <p:sldId id="289" r:id="rId23"/>
    <p:sldId id="270" r:id="rId24"/>
    <p:sldId id="271" r:id="rId25"/>
    <p:sldId id="272" r:id="rId26"/>
    <p:sldId id="288" r:id="rId27"/>
    <p:sldId id="290" r:id="rId28"/>
    <p:sldId id="291" r:id="rId29"/>
    <p:sldId id="273" r:id="rId30"/>
    <p:sldId id="274" r:id="rId31"/>
    <p:sldId id="275" r:id="rId32"/>
    <p:sldId id="276" r:id="rId33"/>
    <p:sldId id="277" r:id="rId34"/>
    <p:sldId id="278" r:id="rId35"/>
    <p:sldId id="294" r:id="rId36"/>
    <p:sldId id="27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63" autoAdjust="0"/>
    <p:restoredTop sz="88146" autoAdjust="0"/>
  </p:normalViewPr>
  <p:slideViewPr>
    <p:cSldViewPr>
      <p:cViewPr varScale="1">
        <p:scale>
          <a:sx n="100" d="100"/>
          <a:sy n="100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FEB95-D392-4F0F-844E-FDC7945093B9}" type="datetimeFigureOut">
              <a:rPr lang="en-US" smtClean="0"/>
              <a:pPr/>
              <a:t>11/13/2009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8E739-31EA-417A-81B8-E52F2C9411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8E739-31EA-417A-81B8-E52F2C9411D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Fusion-IO</a:t>
            </a:r>
            <a:r>
              <a:rPr lang="en-US" baseline="0" dirty="0" smtClean="0"/>
              <a:t> see http://stor-age.zdnet.com.cn/stor-age/2009/0724/1417331.shtml</a:t>
            </a:r>
          </a:p>
          <a:p>
            <a:endParaRPr lang="en-US" baseline="0" dirty="0" smtClean="0"/>
          </a:p>
          <a:p>
            <a:r>
              <a:rPr lang="en-US" dirty="0" smtClean="0"/>
              <a:t>Fusion IO (PCI-X) SSD: </a:t>
            </a:r>
          </a:p>
          <a:p>
            <a:r>
              <a:rPr lang="en-US" dirty="0" smtClean="0"/>
              <a:t>512</a:t>
            </a:r>
            <a:r>
              <a:rPr lang="en-US" baseline="0" dirty="0" smtClean="0"/>
              <a:t> bytes:  	21117 IOPS	10 MB/s</a:t>
            </a:r>
          </a:p>
          <a:p>
            <a:r>
              <a:rPr lang="en-US" baseline="0" dirty="0" smtClean="0"/>
              <a:t>4 kb	19807 IOPS	77 MB/s</a:t>
            </a:r>
          </a:p>
          <a:p>
            <a:r>
              <a:rPr lang="en-US" baseline="0" dirty="0" smtClean="0"/>
              <a:t>64 kb	7074 IOPS	442 MB/s</a:t>
            </a:r>
          </a:p>
          <a:p>
            <a:r>
              <a:rPr lang="en-US" baseline="0" dirty="0" smtClean="0"/>
              <a:t>1 MB	637 IOPS	637 MB/s</a:t>
            </a:r>
          </a:p>
          <a:p>
            <a:r>
              <a:rPr lang="en-US" baseline="0" dirty="0" smtClean="0"/>
              <a:t>Random 	1232 IOPS	615 MB/s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CrystalDiskMark</a:t>
            </a:r>
            <a:endParaRPr lang="en-US" baseline="0" dirty="0" smtClean="0"/>
          </a:p>
          <a:p>
            <a:r>
              <a:rPr lang="en-US" baseline="0" dirty="0" smtClean="0"/>
              <a:t>Sequential (Read/Write) 	763.0 MB/s	620.6 MB/s</a:t>
            </a:r>
          </a:p>
          <a:p>
            <a:r>
              <a:rPr lang="en-US" baseline="0" dirty="0" smtClean="0"/>
              <a:t>512k		725.2 MB/s	559.4 MB/s</a:t>
            </a:r>
          </a:p>
          <a:p>
            <a:r>
              <a:rPr lang="en-US" baseline="0" dirty="0" smtClean="0"/>
              <a:t>4k		66.38 MB/s	77.11 MB/s</a:t>
            </a:r>
          </a:p>
          <a:p>
            <a:r>
              <a:rPr lang="en-US" baseline="0" dirty="0" smtClean="0"/>
              <a:t>	</a:t>
            </a:r>
          </a:p>
          <a:p>
            <a:r>
              <a:rPr lang="en-US" baseline="0" dirty="0" smtClean="0"/>
              <a:t>Source:</a:t>
            </a:r>
          </a:p>
          <a:p>
            <a:r>
              <a:rPr lang="en-US" dirty="0" smtClean="0"/>
              <a:t>http://stor-age.zdnet.com.cn/stor-age/2009/0724/1417331.shtml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8E739-31EA-417A-81B8-E52F2C9411D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Fusion IO (PCI-X) SSD: </a:t>
            </a:r>
          </a:p>
          <a:p>
            <a:r>
              <a:rPr lang="en-US" dirty="0" smtClean="0"/>
              <a:t>512</a:t>
            </a:r>
            <a:r>
              <a:rPr lang="en-US" baseline="0" dirty="0" smtClean="0"/>
              <a:t> bytes:  	21117 IOPS	10 MB/s</a:t>
            </a:r>
          </a:p>
          <a:p>
            <a:r>
              <a:rPr lang="en-US" baseline="0" dirty="0" smtClean="0"/>
              <a:t>4 kb	19807 IOPS	77 MB/s</a:t>
            </a:r>
          </a:p>
          <a:p>
            <a:r>
              <a:rPr lang="en-US" baseline="0" dirty="0" smtClean="0"/>
              <a:t>64 kb	7074 IOPS	442 MB/s</a:t>
            </a:r>
          </a:p>
          <a:p>
            <a:r>
              <a:rPr lang="en-US" baseline="0" dirty="0" smtClean="0"/>
              <a:t>1 MB	637 IOPS	637 MB/s</a:t>
            </a:r>
          </a:p>
          <a:p>
            <a:r>
              <a:rPr lang="en-US" baseline="0" dirty="0" smtClean="0"/>
              <a:t>Random 	1232 IOPS	615 MB/s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CrystalDiskMark</a:t>
            </a:r>
            <a:endParaRPr lang="en-US" baseline="0" dirty="0" smtClean="0"/>
          </a:p>
          <a:p>
            <a:r>
              <a:rPr lang="en-US" baseline="0" dirty="0" smtClean="0"/>
              <a:t>Sequential (Read/Write) 	763.0 MB/s	620.6 MB/s</a:t>
            </a:r>
          </a:p>
          <a:p>
            <a:r>
              <a:rPr lang="en-US" baseline="0" dirty="0" smtClean="0"/>
              <a:t>512k		725.2 MB/s	559.4 MB/s</a:t>
            </a:r>
          </a:p>
          <a:p>
            <a:r>
              <a:rPr lang="en-US" baseline="0" dirty="0" smtClean="0"/>
              <a:t>4k		66.38 MB/s	77.11 MB/s</a:t>
            </a:r>
          </a:p>
          <a:p>
            <a:r>
              <a:rPr lang="en-US" baseline="0" dirty="0" smtClean="0"/>
              <a:t>	</a:t>
            </a:r>
          </a:p>
          <a:p>
            <a:r>
              <a:rPr lang="en-US" baseline="0" dirty="0" smtClean="0"/>
              <a:t>Source:</a:t>
            </a:r>
          </a:p>
          <a:p>
            <a:r>
              <a:rPr lang="en-US" dirty="0" smtClean="0"/>
              <a:t>http://stor-age.zdnet.com.cn/stor-age/2009/0724/1417331.shtml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8E739-31EA-417A-81B8-E52F2C9411D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8E739-31EA-417A-81B8-E52F2C9411D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Unmount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C:\Windows\system32&gt;</a:t>
            </a:r>
            <a:r>
              <a:rPr lang="en-US" dirty="0" err="1" smtClean="0"/>
              <a:t>imdisk</a:t>
            </a:r>
            <a:r>
              <a:rPr lang="en-US" dirty="0" smtClean="0"/>
              <a:t> -d -u 0</a:t>
            </a:r>
          </a:p>
          <a:p>
            <a:r>
              <a:rPr lang="en-US" dirty="0" smtClean="0"/>
              <a:t>Flushing file buffers...</a:t>
            </a:r>
          </a:p>
          <a:p>
            <a:r>
              <a:rPr lang="en-US" dirty="0" smtClean="0"/>
              <a:t>Locking volume...</a:t>
            </a:r>
          </a:p>
          <a:p>
            <a:r>
              <a:rPr lang="en-US" dirty="0" smtClean="0"/>
              <a:t>R: Access is denied.</a:t>
            </a:r>
          </a:p>
          <a:p>
            <a:endParaRPr lang="en-US" dirty="0" smtClean="0"/>
          </a:p>
          <a:p>
            <a:r>
              <a:rPr lang="en-US" dirty="0" smtClean="0"/>
              <a:t>C:\Windows\system32&gt;</a:t>
            </a:r>
            <a:r>
              <a:rPr lang="en-US" dirty="0" err="1" smtClean="0"/>
              <a:t>imdisk</a:t>
            </a:r>
            <a:r>
              <a:rPr lang="en-US" dirty="0" smtClean="0"/>
              <a:t> -d -u 1</a:t>
            </a:r>
          </a:p>
          <a:p>
            <a:r>
              <a:rPr lang="en-US" dirty="0" smtClean="0"/>
              <a:t>Flushing file buffers...</a:t>
            </a:r>
          </a:p>
          <a:p>
            <a:r>
              <a:rPr lang="en-US" dirty="0" smtClean="0"/>
              <a:t>Locking volume...</a:t>
            </a:r>
          </a:p>
          <a:p>
            <a:r>
              <a:rPr lang="en-US" dirty="0" smtClean="0"/>
              <a:t>Dismounting </a:t>
            </a:r>
            <a:r>
              <a:rPr lang="en-US" dirty="0" err="1" smtClean="0"/>
              <a:t>filesystem</a:t>
            </a:r>
            <a:r>
              <a:rPr lang="en-US" dirty="0" smtClean="0"/>
              <a:t>...</a:t>
            </a:r>
          </a:p>
          <a:p>
            <a:r>
              <a:rPr lang="en-US" dirty="0" smtClean="0"/>
              <a:t>Removing device...</a:t>
            </a:r>
          </a:p>
          <a:p>
            <a:r>
              <a:rPr lang="en-US" dirty="0" smtClean="0"/>
              <a:t>Removing </a:t>
            </a:r>
            <a:r>
              <a:rPr lang="en-US" dirty="0" err="1" smtClean="0"/>
              <a:t>mountpoint</a:t>
            </a:r>
            <a:r>
              <a:rPr lang="en-US" dirty="0" smtClean="0"/>
              <a:t>...</a:t>
            </a:r>
          </a:p>
          <a:p>
            <a:r>
              <a:rPr lang="en-US" dirty="0" smtClean="0"/>
              <a:t>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8E739-31EA-417A-81B8-E52F2C9411D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8B17-02A4-4CF6-AE8D-B5D32FF0222E}" type="datetimeFigureOut">
              <a:rPr lang="en-US" smtClean="0"/>
              <a:pPr/>
              <a:t>11/13/2009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7A4C-7DCC-46A6-9199-F2B6294DF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8B17-02A4-4CF6-AE8D-B5D32FF0222E}" type="datetimeFigureOut">
              <a:rPr lang="en-US" smtClean="0"/>
              <a:pPr/>
              <a:t>11/13/2009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7A4C-7DCC-46A6-9199-F2B6294DF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8B17-02A4-4CF6-AE8D-B5D32FF0222E}" type="datetimeFigureOut">
              <a:rPr lang="en-US" smtClean="0"/>
              <a:pPr/>
              <a:t>11/13/2009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7A4C-7DCC-46A6-9199-F2B6294DF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8B17-02A4-4CF6-AE8D-B5D32FF0222E}" type="datetimeFigureOut">
              <a:rPr lang="en-US" smtClean="0"/>
              <a:pPr/>
              <a:t>11/13/2009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7A4C-7DCC-46A6-9199-F2B6294DF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8B17-02A4-4CF6-AE8D-B5D32FF0222E}" type="datetimeFigureOut">
              <a:rPr lang="en-US" smtClean="0"/>
              <a:pPr/>
              <a:t>11/13/2009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7A4C-7DCC-46A6-9199-F2B6294DF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8B17-02A4-4CF6-AE8D-B5D32FF0222E}" type="datetimeFigureOut">
              <a:rPr lang="en-US" smtClean="0"/>
              <a:pPr/>
              <a:t>11/13/2009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7A4C-7DCC-46A6-9199-F2B6294DF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8B17-02A4-4CF6-AE8D-B5D32FF0222E}" type="datetimeFigureOut">
              <a:rPr lang="en-US" smtClean="0"/>
              <a:pPr/>
              <a:t>11/13/2009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7A4C-7DCC-46A6-9199-F2B6294DF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8B17-02A4-4CF6-AE8D-B5D32FF0222E}" type="datetimeFigureOut">
              <a:rPr lang="en-US" smtClean="0"/>
              <a:pPr/>
              <a:t>11/13/2009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7A4C-7DCC-46A6-9199-F2B6294DF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8B17-02A4-4CF6-AE8D-B5D32FF0222E}" type="datetimeFigureOut">
              <a:rPr lang="en-US" smtClean="0"/>
              <a:pPr/>
              <a:t>11/13/2009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7A4C-7DCC-46A6-9199-F2B6294DF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8B17-02A4-4CF6-AE8D-B5D32FF0222E}" type="datetimeFigureOut">
              <a:rPr lang="en-US" smtClean="0"/>
              <a:pPr/>
              <a:t>11/13/2009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7A4C-7DCC-46A6-9199-F2B6294DF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8B17-02A4-4CF6-AE8D-B5D32FF0222E}" type="datetimeFigureOut">
              <a:rPr lang="en-US" smtClean="0"/>
              <a:pPr/>
              <a:t>11/13/2009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7A4C-7DCC-46A6-9199-F2B6294DF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58B17-02A4-4CF6-AE8D-B5D32FF0222E}" type="datetimeFigureOut">
              <a:rPr lang="en-US" smtClean="0"/>
              <a:pPr/>
              <a:t>11/13/2009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B7A4C-7DCC-46A6-9199-F2B6294DF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romexsoftware.com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www.gilisoft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://www.starwindsoftware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http://members.fortunecity.com/ramdisk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Excel_Worksheet1.xlsx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hp.vector.co.jp/authors/VA000363/index.htm" TargetMode="Externa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hyperlink" Target="http://www.everstrike.com/ramdis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hyperlink" Target="http://www.iodata.jp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microsoft.com/kb/257405" TargetMode="External"/><Relationship Id="rId2" Type="http://schemas.openxmlformats.org/officeDocument/2006/relationships/hyperlink" Target="http://msdn.microsoft.com/en-us/library/dd163312.asp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uperspeed.com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657600"/>
            <a:ext cx="421622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633402"/>
            <a:ext cx="4278451" cy="291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62200" y="152400"/>
            <a:ext cx="4468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RAMDISK Benchmarks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066800"/>
            <a:ext cx="77682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Test system: </a:t>
            </a:r>
            <a:r>
              <a:rPr lang="en-US" dirty="0" smtClean="0"/>
              <a:t>Nehalem Core i7 950 and </a:t>
            </a:r>
            <a:r>
              <a:rPr lang="en-US" dirty="0" smtClean="0"/>
              <a:t>4 </a:t>
            </a:r>
            <a:r>
              <a:rPr lang="en-US" dirty="0" smtClean="0"/>
              <a:t>GByte RAM</a:t>
            </a:r>
          </a:p>
          <a:p>
            <a:r>
              <a:rPr lang="en-US" b="1" dirty="0" smtClean="0"/>
              <a:t>Software OS</a:t>
            </a:r>
            <a:r>
              <a:rPr lang="en-US" dirty="0" smtClean="0"/>
              <a:t>: WIN7 32-bit (max 4Gbyte RAM)</a:t>
            </a:r>
          </a:p>
          <a:p>
            <a:r>
              <a:rPr lang="en-US" b="1" dirty="0" smtClean="0"/>
              <a:t>Setup</a:t>
            </a:r>
            <a:r>
              <a:rPr lang="en-US" dirty="0" smtClean="0"/>
              <a:t>: 2 GByte RAMDISKs from different software vendors</a:t>
            </a:r>
          </a:p>
          <a:p>
            <a:r>
              <a:rPr lang="en-US" b="1" dirty="0" smtClean="0"/>
              <a:t>Hypothesis</a:t>
            </a:r>
            <a:r>
              <a:rPr lang="en-US" dirty="0" smtClean="0"/>
              <a:t>: RAMDISKs have different performance due to their implementations</a:t>
            </a:r>
          </a:p>
          <a:p>
            <a:r>
              <a:rPr lang="en-US" b="1" dirty="0" smtClean="0"/>
              <a:t>License</a:t>
            </a:r>
            <a:r>
              <a:rPr lang="en-US" dirty="0" smtClean="0"/>
              <a:t>:</a:t>
            </a:r>
            <a:r>
              <a:rPr lang="en-US" b="1" dirty="0" smtClean="0"/>
              <a:t> </a:t>
            </a:r>
            <a:r>
              <a:rPr lang="en-US" dirty="0" smtClean="0"/>
              <a:t>All material, pictures can be freely </a:t>
            </a:r>
            <a:r>
              <a:rPr lang="en-US" dirty="0" smtClean="0"/>
              <a:t>reused with proper attribution </a:t>
            </a:r>
            <a:r>
              <a:rPr lang="en-US" dirty="0" smtClean="0"/>
              <a:t>(CC-by)</a:t>
            </a:r>
          </a:p>
          <a:p>
            <a:r>
              <a:rPr lang="en-US" b="1" dirty="0" smtClean="0"/>
              <a:t>Author</a:t>
            </a:r>
            <a:r>
              <a:rPr lang="en-US" dirty="0" smtClean="0"/>
              <a:t>: Tobias Kind / </a:t>
            </a:r>
            <a:r>
              <a:rPr lang="en-US" dirty="0" err="1" smtClean="0"/>
              <a:t>FiehnLab</a:t>
            </a:r>
            <a:r>
              <a:rPr lang="en-US" dirty="0" smtClean="0"/>
              <a:t> 2009 / fiehnlab.ucdavis.edu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05000"/>
            <a:ext cx="424370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905000"/>
            <a:ext cx="4267200" cy="367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228600"/>
            <a:ext cx="260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SuperSpeed</a:t>
            </a:r>
            <a:r>
              <a:rPr lang="en-US" dirty="0" smtClean="0"/>
              <a:t> </a:t>
            </a:r>
            <a:r>
              <a:rPr lang="en-US" dirty="0" err="1" smtClean="0"/>
              <a:t>RamDisk</a:t>
            </a:r>
            <a:r>
              <a:rPr lang="en-US" dirty="0" smtClean="0"/>
              <a:t> Plus</a:t>
            </a:r>
          </a:p>
          <a:p>
            <a:r>
              <a:rPr lang="en-US" dirty="0" smtClean="0"/>
              <a:t>HDTune IOPS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867400"/>
            <a:ext cx="8550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Read/write performance: RAMDISK 28,174 IOPS @ 4K || SSDs have around 10k-20k @ 4k</a:t>
            </a:r>
          </a:p>
          <a:p>
            <a:r>
              <a:rPr lang="en-US" dirty="0" smtClean="0"/>
              <a:t>Read/write performance: 2 GByte RAM = 30 Dollars </a:t>
            </a:r>
            <a:r>
              <a:rPr lang="en-US" dirty="0" smtClean="0">
                <a:sym typeface="Wingdings" pitchFamily="2" charset="2"/>
              </a:rPr>
              <a:t> 933 IOPS per dollar @ 4k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1447800"/>
            <a:ext cx="1140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IOPS Read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524000"/>
            <a:ext cx="119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IOPS Write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Product name: </a:t>
            </a:r>
            <a:r>
              <a:rPr lang="en-US" dirty="0" err="1" smtClean="0"/>
              <a:t>VSuite</a:t>
            </a:r>
            <a:r>
              <a:rPr lang="en-US" dirty="0" smtClean="0"/>
              <a:t> </a:t>
            </a:r>
            <a:r>
              <a:rPr lang="en-US" dirty="0" err="1" smtClean="0"/>
              <a:t>RamDisk</a:t>
            </a:r>
            <a:endParaRPr lang="en-US" dirty="0" smtClean="0"/>
          </a:p>
          <a:p>
            <a:r>
              <a:rPr lang="en-US" dirty="0" smtClean="0"/>
              <a:t>Product version: 4.1</a:t>
            </a:r>
          </a:p>
          <a:p>
            <a:r>
              <a:rPr lang="en-US" dirty="0" smtClean="0"/>
              <a:t>Source: </a:t>
            </a:r>
            <a:r>
              <a:rPr lang="en-US" i="1" dirty="0" smtClean="0">
                <a:hlinkClick r:id="rId2"/>
              </a:rPr>
              <a:t>www.romexsoftware.com</a:t>
            </a:r>
            <a:r>
              <a:rPr lang="en-US" i="1" dirty="0" smtClean="0"/>
              <a:t> (trial and free version)</a:t>
            </a:r>
          </a:p>
          <a:p>
            <a:r>
              <a:rPr lang="en-US" dirty="0" smtClean="0"/>
              <a:t>CN = </a:t>
            </a:r>
            <a:r>
              <a:rPr lang="en-US" dirty="0" err="1" smtClean="0"/>
              <a:t>SmartSource</a:t>
            </a:r>
            <a:r>
              <a:rPr lang="en-US" dirty="0" smtClean="0"/>
              <a:t> Shanghai Electronic Technology Co. Ltd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219200"/>
            <a:ext cx="4876800" cy="388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57912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Utility: 	Easy to use, no installation issues; single program  with Backup/Image file;</a:t>
            </a:r>
          </a:p>
          <a:p>
            <a:r>
              <a:rPr lang="en-US" dirty="0" smtClean="0"/>
              <a:t>	Self signed certificate; Direct IO and SCSI disk</a:t>
            </a:r>
          </a:p>
          <a:p>
            <a:r>
              <a:rPr lang="en-US" dirty="0" smtClean="0"/>
              <a:t>Price: 	RAMDISK plus 64-bit: 99 Dollar and free version available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533400"/>
            <a:ext cx="287787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VSuite</a:t>
            </a:r>
            <a:r>
              <a:rPr lang="en-US" dirty="0" smtClean="0"/>
              <a:t> Ramdisk  Professional; Direct IO and SCSI Disk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3124200"/>
            <a:ext cx="2599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NTFS </a:t>
            </a:r>
            <a:r>
              <a:rPr lang="en-US" dirty="0" err="1" smtClean="0"/>
              <a:t>formated</a:t>
            </a:r>
            <a:r>
              <a:rPr lang="en-US" dirty="0" smtClean="0"/>
              <a:t> (Direct IO)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533400"/>
            <a:ext cx="2895600" cy="245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0" y="3124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FAT32 </a:t>
            </a:r>
            <a:r>
              <a:rPr lang="en-US" dirty="0" err="1" smtClean="0"/>
              <a:t>formated</a:t>
            </a:r>
            <a:r>
              <a:rPr lang="en-US" dirty="0" smtClean="0"/>
              <a:t> (Direct IO)</a:t>
            </a:r>
            <a:endParaRPr lang="en-US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3400"/>
            <a:ext cx="287787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3124200"/>
            <a:ext cx="244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FAT </a:t>
            </a:r>
            <a:r>
              <a:rPr lang="en-US" dirty="0" err="1" smtClean="0"/>
              <a:t>formated</a:t>
            </a:r>
            <a:r>
              <a:rPr lang="en-US" dirty="0" smtClean="0"/>
              <a:t> (Direct IO)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6600" y="6324600"/>
            <a:ext cx="2250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FAT32 </a:t>
            </a:r>
            <a:r>
              <a:rPr lang="en-US" dirty="0" err="1" smtClean="0"/>
              <a:t>formated</a:t>
            </a:r>
            <a:r>
              <a:rPr lang="en-US" dirty="0" smtClean="0"/>
              <a:t> (SCSI)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6324600"/>
            <a:ext cx="2016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FAT </a:t>
            </a:r>
            <a:r>
              <a:rPr lang="en-US" dirty="0" err="1" smtClean="0"/>
              <a:t>formated</a:t>
            </a:r>
            <a:r>
              <a:rPr lang="en-US" dirty="0" smtClean="0"/>
              <a:t> (SCSI)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24600" y="6324600"/>
            <a:ext cx="2166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NTFS </a:t>
            </a:r>
            <a:r>
              <a:rPr lang="en-US" dirty="0" err="1" smtClean="0"/>
              <a:t>formated</a:t>
            </a:r>
            <a:r>
              <a:rPr lang="en-US" dirty="0" smtClean="0"/>
              <a:t> (SCSI)</a:t>
            </a:r>
            <a:endParaRPr lang="en-US" dirty="0"/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1" y="3581400"/>
            <a:ext cx="2895600" cy="245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81400"/>
            <a:ext cx="287787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1" y="3581400"/>
            <a:ext cx="2895600" cy="245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VSuite</a:t>
            </a:r>
            <a:r>
              <a:rPr lang="en-US" dirty="0" smtClean="0"/>
              <a:t> Ramdisk  Professional; SCSI disk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47437"/>
            <a:ext cx="2743200" cy="199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81000"/>
            <a:ext cx="2512127" cy="216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67000" y="2057400"/>
            <a:ext cx="654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NTFS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1143000"/>
            <a:ext cx="654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NTFS</a:t>
            </a:r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757237"/>
            <a:ext cx="2743200" cy="199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19400" y="4267200"/>
            <a:ext cx="504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FAT</a:t>
            </a:r>
            <a:endParaRPr lang="en-US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2559228"/>
            <a:ext cx="2514600" cy="216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629400" y="3124200"/>
            <a:ext cx="504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FAT</a:t>
            </a:r>
            <a:endParaRPr lang="en-US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4690696"/>
            <a:ext cx="2514600" cy="216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705600" y="5486400"/>
            <a:ext cx="738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FAT32</a:t>
            </a:r>
            <a:endParaRPr lang="en-US" dirty="0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4860758"/>
            <a:ext cx="2743200" cy="199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590800" y="6324600"/>
            <a:ext cx="738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FAT32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Product name: </a:t>
            </a:r>
            <a:r>
              <a:rPr lang="en-US" b="1" dirty="0" smtClean="0"/>
              <a:t>Virtual Hard Drive 2 Pro</a:t>
            </a:r>
            <a:endParaRPr lang="en-US" dirty="0" smtClean="0"/>
          </a:p>
          <a:p>
            <a:r>
              <a:rPr lang="en-US" dirty="0" smtClean="0"/>
              <a:t>Product version: 2.0</a:t>
            </a:r>
          </a:p>
          <a:p>
            <a:r>
              <a:rPr lang="en-US" dirty="0" smtClean="0"/>
              <a:t>Source: http://www.farstone.com</a:t>
            </a:r>
            <a:r>
              <a:rPr lang="en-US" i="1" dirty="0" smtClean="0"/>
              <a:t> (trial version)</a:t>
            </a:r>
          </a:p>
          <a:p>
            <a:r>
              <a:rPr lang="en-US" i="1" dirty="0" smtClean="0"/>
              <a:t>CN = </a:t>
            </a:r>
            <a:r>
              <a:rPr lang="en-US" i="1" dirty="0" err="1" smtClean="0"/>
              <a:t>Farstone</a:t>
            </a:r>
            <a:r>
              <a:rPr lang="en-US" i="1" dirty="0" smtClean="0"/>
              <a:t> Technology Inc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93467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Utility: 	Easy to use, no installation issues; single program  with Backup/Image file;</a:t>
            </a:r>
          </a:p>
          <a:p>
            <a:r>
              <a:rPr lang="en-US" dirty="0" smtClean="0"/>
              <a:t>	Self signed certificate; Requires Reboot; Direct IO (no HDTUNE/HDTACH)</a:t>
            </a:r>
          </a:p>
          <a:p>
            <a:r>
              <a:rPr lang="en-US" dirty="0" smtClean="0"/>
              <a:t>Price: 	29 Dollars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24001"/>
            <a:ext cx="444810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9020" y="1524000"/>
            <a:ext cx="444810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2742978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3890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Product name: </a:t>
            </a:r>
            <a:r>
              <a:rPr lang="en-US" b="1" dirty="0" smtClean="0"/>
              <a:t>Virtual Hard Drive 2 Pro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381000"/>
            <a:ext cx="3173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Direct IO (no HDTUNE/HDTACH)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295400"/>
            <a:ext cx="3397387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Product name: </a:t>
            </a:r>
            <a:r>
              <a:rPr lang="en-US" b="1" dirty="0" err="1" smtClean="0"/>
              <a:t>Gili</a:t>
            </a:r>
            <a:r>
              <a:rPr lang="en-US" b="1" dirty="0" smtClean="0"/>
              <a:t> Ramdisk</a:t>
            </a:r>
            <a:endParaRPr lang="en-US" dirty="0" smtClean="0"/>
          </a:p>
          <a:p>
            <a:r>
              <a:rPr lang="en-US" dirty="0" smtClean="0"/>
              <a:t>Product version: 3.2</a:t>
            </a:r>
          </a:p>
          <a:p>
            <a:r>
              <a:rPr lang="en-US" dirty="0" smtClean="0"/>
              <a:t>Source: </a:t>
            </a:r>
            <a:r>
              <a:rPr lang="en-US" dirty="0" smtClean="0">
                <a:hlinkClick r:id="rId2"/>
              </a:rPr>
              <a:t>http://www.gilisoft.com</a:t>
            </a:r>
            <a:r>
              <a:rPr lang="en-US" dirty="0" smtClean="0"/>
              <a:t> </a:t>
            </a:r>
            <a:r>
              <a:rPr lang="en-US" i="1" dirty="0" smtClean="0"/>
              <a:t>(trial version)</a:t>
            </a:r>
          </a:p>
          <a:p>
            <a:r>
              <a:rPr lang="en-US" i="1" dirty="0" smtClean="0"/>
              <a:t>CN = </a:t>
            </a:r>
            <a:r>
              <a:rPr lang="en-US" i="1" dirty="0" err="1" smtClean="0"/>
              <a:t>Pepstyle</a:t>
            </a:r>
            <a:r>
              <a:rPr lang="en-US" i="1" dirty="0" smtClean="0"/>
              <a:t> International Limited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3467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Utility: 	Easy to use, no installation issues; single program  with Backup/Image file;</a:t>
            </a:r>
          </a:p>
          <a:p>
            <a:r>
              <a:rPr lang="en-US" dirty="0" smtClean="0"/>
              <a:t>	No certificate; Direct IO (no HDTUNE/HDTACH)</a:t>
            </a:r>
          </a:p>
          <a:p>
            <a:r>
              <a:rPr lang="en-US" dirty="0" smtClean="0"/>
              <a:t>Price: 	25 Dollars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657600"/>
            <a:ext cx="2438400" cy="212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581400"/>
            <a:ext cx="253545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1371600"/>
            <a:ext cx="38100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801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Product name: </a:t>
            </a:r>
            <a:r>
              <a:rPr lang="en-US" b="1" dirty="0" err="1" smtClean="0"/>
              <a:t>Gili</a:t>
            </a:r>
            <a:r>
              <a:rPr lang="en-US" b="1" dirty="0" smtClean="0"/>
              <a:t> Ramdisk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381000"/>
            <a:ext cx="3173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Direct IO (no HDTUNE/HDTACH)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314768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52400"/>
            <a:ext cx="2563712" cy="325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733800"/>
            <a:ext cx="3200400" cy="271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772400" y="2438400"/>
            <a:ext cx="654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NTFS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24800" y="5257800"/>
            <a:ext cx="738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FAT32</a:t>
            </a:r>
            <a:endParaRPr lang="en-US" dirty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429000"/>
            <a:ext cx="255741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Product name: </a:t>
            </a:r>
            <a:r>
              <a:rPr lang="en-US" b="1" dirty="0" err="1" smtClean="0"/>
              <a:t>Cenatek</a:t>
            </a:r>
            <a:r>
              <a:rPr lang="en-US" b="1" dirty="0" smtClean="0"/>
              <a:t> Ramdisk (now Dataram)</a:t>
            </a:r>
            <a:endParaRPr lang="en-US" dirty="0" smtClean="0"/>
          </a:p>
          <a:p>
            <a:r>
              <a:rPr lang="en-US" dirty="0" smtClean="0"/>
              <a:t>Product version: V3.5</a:t>
            </a:r>
          </a:p>
          <a:p>
            <a:r>
              <a:rPr lang="en-US" dirty="0" smtClean="0"/>
              <a:t>Source: http://memory.dataram.com</a:t>
            </a:r>
            <a:r>
              <a:rPr lang="en-US" i="1" dirty="0" smtClean="0"/>
              <a:t> (free version)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838200"/>
            <a:ext cx="2592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CN = Dataram; self signed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Utility: 	Easy to use, no installation issues; single program  with Backup/Image file;</a:t>
            </a:r>
          </a:p>
          <a:p>
            <a:r>
              <a:rPr lang="en-US" dirty="0" smtClean="0"/>
              <a:t>	Self signed certificate; </a:t>
            </a:r>
          </a:p>
          <a:p>
            <a:r>
              <a:rPr lang="en-US" dirty="0" smtClean="0"/>
              <a:t>Price: 	Free version; For larger than 4GByte free registration req.; 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PopUp</a:t>
            </a:r>
            <a:r>
              <a:rPr lang="en-US" dirty="0" smtClean="0"/>
              <a:t> </a:t>
            </a:r>
            <a:r>
              <a:rPr lang="en-US" dirty="0" smtClean="0"/>
              <a:t>to 18004memory.com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7388" y="1371600"/>
            <a:ext cx="52292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Product name: </a:t>
            </a:r>
            <a:r>
              <a:rPr lang="en-US" b="1" dirty="0" err="1" smtClean="0"/>
              <a:t>Cenatek</a:t>
            </a:r>
            <a:r>
              <a:rPr lang="en-US" b="1" dirty="0" smtClean="0"/>
              <a:t> Ramdisk (now Dataram)</a:t>
            </a:r>
            <a:endParaRPr lang="en-US" dirty="0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609600"/>
            <a:ext cx="272116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609600"/>
            <a:ext cx="2362200" cy="203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82000" y="2209800"/>
            <a:ext cx="504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FAT</a:t>
            </a:r>
            <a:endParaRPr lang="en-US" dirty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276600"/>
            <a:ext cx="272415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705600" y="5791200"/>
            <a:ext cx="119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 IOPS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57600" y="5791200"/>
            <a:ext cx="1140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IOPS</a:t>
            </a:r>
            <a:endParaRPr lang="en-US" dirty="0"/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3276600"/>
            <a:ext cx="274072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3276600"/>
            <a:ext cx="2197427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09600" y="6324600"/>
            <a:ext cx="1195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ATTO NTFS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685800"/>
            <a:ext cx="2819400" cy="238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943600" y="2057400"/>
            <a:ext cx="504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66800"/>
            <a:ext cx="1745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CrystalDiskMark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981200" y="1066800"/>
            <a:ext cx="1688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crystalmark.info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200400"/>
            <a:ext cx="81515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Direct IO Disks </a:t>
            </a:r>
            <a:r>
              <a:rPr lang="en-US" dirty="0" smtClean="0"/>
              <a:t>	- can be mounted as virtual disk and can be used with drive letter</a:t>
            </a:r>
          </a:p>
          <a:p>
            <a:r>
              <a:rPr lang="en-US" dirty="0"/>
              <a:t>	</a:t>
            </a:r>
            <a:r>
              <a:rPr lang="en-US" dirty="0" smtClean="0"/>
              <a:t>	- are </a:t>
            </a:r>
            <a:r>
              <a:rPr lang="en-US" b="1" dirty="0" smtClean="0"/>
              <a:t>not</a:t>
            </a:r>
            <a:r>
              <a:rPr lang="en-US" dirty="0" smtClean="0"/>
              <a:t> seen by Windows Disk Manager or HDTune/</a:t>
            </a:r>
            <a:r>
              <a:rPr lang="en-US" dirty="0" err="1" smtClean="0"/>
              <a:t>HDTach</a:t>
            </a:r>
            <a:endParaRPr lang="en-US" dirty="0" smtClean="0"/>
          </a:p>
          <a:p>
            <a:r>
              <a:rPr lang="en-US" dirty="0" smtClean="0"/>
              <a:t>		- faster than direct disk mode (SCSI)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745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a collection of other HD benchmark tools at http://www.benchmarkhq.ru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524000"/>
            <a:ext cx="1488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HDTach</a:t>
            </a:r>
            <a:r>
              <a:rPr lang="en-US" b="1" dirty="0" smtClean="0"/>
              <a:t> (trial)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1981200" y="1524000"/>
            <a:ext cx="2559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www.simplisoftware.com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1200"/>
            <a:ext cx="1522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HDTune (trial)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81200" y="1981200"/>
            <a:ext cx="1905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www.hdtune.com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81000"/>
            <a:ext cx="3703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Used disk benchmark tools: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0" y="2438400"/>
            <a:ext cx="595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Atto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1981200" y="2438400"/>
            <a:ext cx="1859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www.guru3d.com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648200"/>
            <a:ext cx="80570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Comments: 	- </a:t>
            </a:r>
            <a:r>
              <a:rPr lang="en-US" dirty="0" smtClean="0"/>
              <a:t>Error may be as high as 20%; </a:t>
            </a:r>
          </a:p>
          <a:p>
            <a:r>
              <a:rPr lang="en-US" dirty="0" smtClean="0"/>
              <a:t>		- Older unsupported tools such as ATTO may have caching issues</a:t>
            </a:r>
          </a:p>
          <a:p>
            <a:r>
              <a:rPr lang="en-US" dirty="0" smtClean="0"/>
              <a:t>		- Direct IO is faster than direct disk mode</a:t>
            </a:r>
          </a:p>
          <a:p>
            <a:r>
              <a:rPr lang="en-US" dirty="0" smtClean="0"/>
              <a:t>		- Two test with two repeats, fastest result taken for table</a:t>
            </a:r>
          </a:p>
          <a:p>
            <a:r>
              <a:rPr lang="en-US" dirty="0" smtClean="0"/>
              <a:t>		- FAT and FAT32 and NTFS results mixed</a:t>
            </a:r>
          </a:p>
          <a:p>
            <a:r>
              <a:rPr lang="en-US" dirty="0" smtClean="0"/>
              <a:t>		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Product name: </a:t>
            </a:r>
            <a:r>
              <a:rPr lang="en-US" b="1" dirty="0" smtClean="0"/>
              <a:t>AR RAM Disk </a:t>
            </a:r>
            <a:endParaRPr lang="en-US" dirty="0" smtClean="0"/>
          </a:p>
          <a:p>
            <a:r>
              <a:rPr lang="en-US" dirty="0" smtClean="0"/>
              <a:t>Product version:</a:t>
            </a:r>
          </a:p>
          <a:p>
            <a:r>
              <a:rPr lang="en-US" dirty="0" smtClean="0"/>
              <a:t>Source: http://www.arsoft-online.com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93467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Utility: 	Easy to use; does not mount under WIN7</a:t>
            </a:r>
          </a:p>
          <a:p>
            <a:r>
              <a:rPr lang="en-US" dirty="0" smtClean="0"/>
              <a:t>Price: 	free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371600"/>
            <a:ext cx="36004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Product name: </a:t>
            </a:r>
            <a:r>
              <a:rPr lang="en-US" b="1" dirty="0" err="1" smtClean="0"/>
              <a:t>Moio</a:t>
            </a:r>
            <a:r>
              <a:rPr lang="en-US" b="1" dirty="0" smtClean="0"/>
              <a:t> Systems Power </a:t>
            </a:r>
            <a:r>
              <a:rPr lang="en-US" b="1" dirty="0" err="1" smtClean="0"/>
              <a:t>RAMDisk</a:t>
            </a:r>
            <a:endParaRPr lang="en-US" b="1" dirty="0" smtClean="0"/>
          </a:p>
          <a:p>
            <a:r>
              <a:rPr lang="en-US" dirty="0" smtClean="0"/>
              <a:t>Product version: 2009.3.8. Power </a:t>
            </a:r>
            <a:r>
              <a:rPr lang="en-US" dirty="0" err="1" smtClean="0"/>
              <a:t>RAMDisk</a:t>
            </a:r>
            <a:r>
              <a:rPr lang="en-US" dirty="0" smtClean="0"/>
              <a:t> v2.80 (trial)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Source: http://www.moiosystems.com/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93467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Utility: 	Not signed, version 2.8 does not mount under WIN7; </a:t>
            </a:r>
            <a:br>
              <a:rPr lang="en-US" dirty="0" smtClean="0"/>
            </a:br>
            <a:r>
              <a:rPr lang="en-US" dirty="0" smtClean="0"/>
              <a:t>	new version available (not tested)</a:t>
            </a:r>
          </a:p>
          <a:p>
            <a:r>
              <a:rPr lang="en-US" dirty="0" smtClean="0"/>
              <a:t>Price: 	10 Dollars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71650"/>
            <a:ext cx="54864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Product name: </a:t>
            </a:r>
            <a:r>
              <a:rPr lang="en-US" b="1" dirty="0" err="1" smtClean="0"/>
              <a:t>StarWind</a:t>
            </a:r>
            <a:r>
              <a:rPr lang="en-US" b="1" dirty="0" smtClean="0"/>
              <a:t> </a:t>
            </a:r>
            <a:r>
              <a:rPr lang="en-US" b="1" dirty="0" err="1" smtClean="0"/>
              <a:t>iSCSI</a:t>
            </a:r>
            <a:endParaRPr lang="en-US" b="1" dirty="0" smtClean="0"/>
          </a:p>
          <a:p>
            <a:r>
              <a:rPr lang="en-US" dirty="0" smtClean="0"/>
              <a:t>Product version: </a:t>
            </a:r>
            <a:r>
              <a:rPr lang="en-US" b="1" dirty="0" err="1" smtClean="0"/>
              <a:t>StarWind</a:t>
            </a:r>
            <a:r>
              <a:rPr lang="en-US" b="1" dirty="0" smtClean="0"/>
              <a:t> 4.0 (trial)</a:t>
            </a:r>
          </a:p>
          <a:p>
            <a:r>
              <a:rPr lang="en-US" dirty="0" smtClean="0"/>
              <a:t>Source: </a:t>
            </a:r>
            <a:r>
              <a:rPr lang="en-US" dirty="0" smtClean="0">
                <a:hlinkClick r:id="rId2"/>
              </a:rPr>
              <a:t>www.starwindsoftware.com</a:t>
            </a:r>
            <a:endParaRPr lang="en-US" dirty="0" smtClean="0"/>
          </a:p>
          <a:p>
            <a:r>
              <a:rPr lang="en-US" dirty="0" smtClean="0"/>
              <a:t>CN- Rocket Division Software LTD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93467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Utility: 	Use for net (TCPIP)  access</a:t>
            </a:r>
          </a:p>
          <a:p>
            <a:r>
              <a:rPr lang="en-US" dirty="0" smtClean="0"/>
              <a:t>Price: 	free or 395 Dollars (basic)</a:t>
            </a:r>
          </a:p>
          <a:p>
            <a:r>
              <a:rPr lang="en-US" dirty="0" smtClean="0"/>
              <a:t>Problem: 	v4.0 does not mount under WIN7; new v5 available (not tested)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5943600" cy="257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657600"/>
            <a:ext cx="3313108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Product name: </a:t>
            </a:r>
            <a:r>
              <a:rPr lang="en-US" b="1" dirty="0" err="1" smtClean="0"/>
              <a:t>StarPort</a:t>
            </a:r>
            <a:r>
              <a:rPr lang="en-US" b="1" dirty="0" smtClean="0"/>
              <a:t> </a:t>
            </a:r>
            <a:r>
              <a:rPr lang="en-US" b="1" dirty="0" err="1" smtClean="0"/>
              <a:t>iSCSI</a:t>
            </a:r>
            <a:r>
              <a:rPr lang="en-US" b="1" dirty="0" smtClean="0"/>
              <a:t> Initiator</a:t>
            </a:r>
          </a:p>
          <a:p>
            <a:r>
              <a:rPr lang="en-US" dirty="0" smtClean="0"/>
              <a:t>Product version: </a:t>
            </a:r>
            <a:r>
              <a:rPr lang="en-US" b="1" dirty="0" err="1" smtClean="0"/>
              <a:t>StarPort</a:t>
            </a:r>
            <a:r>
              <a:rPr lang="en-US" b="1" dirty="0" smtClean="0"/>
              <a:t> 3.6.3 </a:t>
            </a:r>
            <a:r>
              <a:rPr lang="en-US" i="1" dirty="0" smtClean="0"/>
              <a:t>(trial)</a:t>
            </a:r>
          </a:p>
          <a:p>
            <a:r>
              <a:rPr lang="en-US" dirty="0" smtClean="0"/>
              <a:t>Source: www.starwindsoftware.com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93467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Utility: 	Use for net (TCPIP)  access,  Maximum 1024 </a:t>
            </a:r>
            <a:r>
              <a:rPr lang="en-US" dirty="0" err="1" smtClean="0"/>
              <a:t>Mbyte</a:t>
            </a:r>
            <a:r>
              <a:rPr lang="en-US" dirty="0" smtClean="0"/>
              <a:t>; NTFS, FAT and FAT32</a:t>
            </a:r>
          </a:p>
          <a:p>
            <a:r>
              <a:rPr lang="en-US" dirty="0" smtClean="0"/>
              <a:t>Price: 	Free for personal use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3157538" cy="24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743200"/>
            <a:ext cx="3538538" cy="27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Product name: </a:t>
            </a:r>
            <a:r>
              <a:rPr lang="en-US" b="1" dirty="0" err="1" smtClean="0"/>
              <a:t>StarPort</a:t>
            </a:r>
            <a:r>
              <a:rPr lang="en-US" b="1" dirty="0" smtClean="0"/>
              <a:t> </a:t>
            </a:r>
            <a:r>
              <a:rPr lang="en-US" b="1" dirty="0" err="1" smtClean="0"/>
              <a:t>iSCSI</a:t>
            </a:r>
            <a:r>
              <a:rPr lang="en-US" b="1" dirty="0" smtClean="0"/>
              <a:t> Initiator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287787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19400"/>
            <a:ext cx="4495800" cy="387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352800"/>
            <a:ext cx="4410075" cy="321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52101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Product name: </a:t>
            </a:r>
            <a:r>
              <a:rPr lang="en-US" b="1" dirty="0" err="1" smtClean="0"/>
              <a:t>Cenatek</a:t>
            </a:r>
            <a:r>
              <a:rPr lang="en-US" b="1" dirty="0" smtClean="0"/>
              <a:t> RAMDISK XP</a:t>
            </a:r>
          </a:p>
          <a:p>
            <a:r>
              <a:rPr lang="en-US" dirty="0" smtClean="0"/>
              <a:t>Product version:  Any</a:t>
            </a:r>
            <a:endParaRPr lang="en-US" b="1" dirty="0" smtClean="0"/>
          </a:p>
          <a:p>
            <a:r>
              <a:rPr lang="en-US" dirty="0" smtClean="0"/>
              <a:t>Source: www.cenatek.com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593467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Utility: 	Only runs under WINXP see Dataram (former </a:t>
            </a:r>
            <a:r>
              <a:rPr lang="en-US" dirty="0" err="1" smtClean="0"/>
              <a:t>Cenatek</a:t>
            </a:r>
            <a:r>
              <a:rPr lang="en-US" dirty="0" smtClean="0"/>
              <a:t>) version for WIN7</a:t>
            </a:r>
          </a:p>
          <a:p>
            <a:r>
              <a:rPr lang="en-US" dirty="0" smtClean="0"/>
              <a:t>Price: 	Free for personal use (from Dataram, former </a:t>
            </a:r>
            <a:r>
              <a:rPr lang="en-US" dirty="0" err="1" smtClean="0"/>
              <a:t>Cenatek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Product name: </a:t>
            </a:r>
            <a:r>
              <a:rPr lang="en-US" b="1" dirty="0" smtClean="0"/>
              <a:t>QSOFT Ramdisk Enterprise</a:t>
            </a:r>
          </a:p>
          <a:p>
            <a:r>
              <a:rPr lang="en-US" dirty="0" smtClean="0"/>
              <a:t>Product version: 5.3.1.11 (trial)</a:t>
            </a:r>
            <a:endParaRPr lang="en-US" b="1" dirty="0" smtClean="0"/>
          </a:p>
          <a:p>
            <a:r>
              <a:rPr lang="en-US" dirty="0" smtClean="0"/>
              <a:t>Source: </a:t>
            </a:r>
            <a:r>
              <a:rPr lang="en-US" dirty="0" smtClean="0">
                <a:hlinkClick r:id="rId2"/>
              </a:rPr>
              <a:t>http://members.fortunecity.com/ramdisk</a:t>
            </a:r>
            <a:endParaRPr lang="en-US" dirty="0" smtClean="0"/>
          </a:p>
          <a:p>
            <a:r>
              <a:rPr lang="en-US" dirty="0" smtClean="0"/>
              <a:t>CN= </a:t>
            </a:r>
            <a:r>
              <a:rPr lang="en-US" dirty="0" err="1" smtClean="0"/>
              <a:t>Christiaan</a:t>
            </a:r>
            <a:r>
              <a:rPr lang="en-US" dirty="0" smtClean="0"/>
              <a:t> </a:t>
            </a:r>
            <a:r>
              <a:rPr lang="en-US" dirty="0" err="1" smtClean="0"/>
              <a:t>Ghijselinck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Utility: 	Not easy to install; in WIN7 use </a:t>
            </a:r>
            <a:r>
              <a:rPr lang="en-US" b="1" dirty="0" err="1" smtClean="0"/>
              <a:t>hdwwiz</a:t>
            </a:r>
            <a:r>
              <a:rPr lang="en-US" b="1" dirty="0" smtClean="0"/>
              <a:t> ;</a:t>
            </a:r>
            <a:r>
              <a:rPr lang="en-US" dirty="0" smtClean="0"/>
              <a:t> however no installation issues</a:t>
            </a:r>
          </a:p>
          <a:p>
            <a:r>
              <a:rPr lang="en-US" dirty="0" smtClean="0"/>
              <a:t>	Self signed certificate; Direct IO (no HDTUNE/HDTACH)</a:t>
            </a:r>
          </a:p>
          <a:p>
            <a:r>
              <a:rPr lang="en-US" dirty="0" smtClean="0"/>
              <a:t>Price: 	25 Dollars (enterprise)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219200"/>
            <a:ext cx="25281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733800"/>
            <a:ext cx="2667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447800" y="3124200"/>
            <a:ext cx="2671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Access via device manager</a:t>
            </a:r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1143000"/>
            <a:ext cx="3232326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Product name: </a:t>
            </a:r>
            <a:r>
              <a:rPr lang="en-US" b="1" dirty="0" smtClean="0"/>
              <a:t>QSOFT Ramdisk Enterprise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3581400" cy="303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581399"/>
            <a:ext cx="2362200" cy="30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58126"/>
            <a:ext cx="3581400" cy="303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1" y="381000"/>
            <a:ext cx="3581400" cy="303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Product name: </a:t>
            </a:r>
            <a:r>
              <a:rPr lang="en-US" b="1" dirty="0" smtClean="0"/>
              <a:t>ImDisk Virtual Disk Driver</a:t>
            </a:r>
          </a:p>
          <a:p>
            <a:r>
              <a:rPr lang="en-US" dirty="0" smtClean="0"/>
              <a:t>Product version:  1.1.4</a:t>
            </a:r>
            <a:endParaRPr lang="en-US" b="1" dirty="0" smtClean="0"/>
          </a:p>
          <a:p>
            <a:r>
              <a:rPr lang="en-US" dirty="0" smtClean="0"/>
              <a:t>Source: http://www.ltr-data.se/opencode.html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Utility: 	Very hard to install and to remove; in WIN7 follow HOWTO (next page)</a:t>
            </a:r>
          </a:p>
          <a:p>
            <a:r>
              <a:rPr lang="en-US" b="1" dirty="0" smtClean="0"/>
              <a:t>	</a:t>
            </a:r>
            <a:r>
              <a:rPr lang="en-US" dirty="0" smtClean="0"/>
              <a:t>Direct IO (no HDTUNE/HDTACH)</a:t>
            </a:r>
          </a:p>
          <a:p>
            <a:r>
              <a:rPr lang="en-US" dirty="0" smtClean="0"/>
              <a:t>Price: 	Free/open source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600200"/>
            <a:ext cx="55911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14600"/>
            <a:ext cx="20764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57200" y="2057400"/>
            <a:ext cx="1994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Win7 Control Panel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Product name: </a:t>
            </a:r>
            <a:r>
              <a:rPr lang="en-US" b="1" dirty="0" smtClean="0"/>
              <a:t>ImDisk Virtual Disk Driver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667000"/>
            <a:ext cx="1828800" cy="98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609600"/>
            <a:ext cx="4114801" cy="107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95800" y="1905000"/>
            <a:ext cx="3261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2) System </a:t>
            </a:r>
            <a:r>
              <a:rPr lang="en-US" dirty="0" smtClean="0">
                <a:sym typeface="Wingdings" pitchFamily="2" charset="2"/>
              </a:rPr>
              <a:t>Start  Imdisk Service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733800"/>
            <a:ext cx="1685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3) Control Panel</a:t>
            </a:r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57200"/>
            <a:ext cx="2819400" cy="141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1905000"/>
            <a:ext cx="3481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1) Explorer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Run as administrator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3733800"/>
            <a:ext cx="3207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5) Open </a:t>
            </a:r>
            <a:r>
              <a:rPr lang="en-US" dirty="0" err="1" smtClean="0"/>
              <a:t>cmd</a:t>
            </a:r>
            <a:r>
              <a:rPr lang="en-US" dirty="0" smtClean="0"/>
              <a:t> as Administrator(!)</a:t>
            </a:r>
            <a:endParaRPr lang="en-US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2590800"/>
            <a:ext cx="1548581" cy="92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438400" y="3733800"/>
            <a:ext cx="197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4) Install certificate</a:t>
            </a:r>
            <a:endParaRPr lang="en-US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2514600"/>
            <a:ext cx="1752600" cy="1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04800" y="6096000"/>
            <a:ext cx="7670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6) Enter at command line (thanks to </a:t>
            </a:r>
            <a:r>
              <a:rPr lang="en-US" dirty="0" err="1" smtClean="0"/>
              <a:t>dossi@bootland</a:t>
            </a:r>
            <a:r>
              <a:rPr lang="en-US" dirty="0" smtClean="0"/>
              <a:t>):</a:t>
            </a:r>
            <a:br>
              <a:rPr lang="en-US" dirty="0" smtClean="0"/>
            </a:br>
            <a:r>
              <a:rPr lang="en-US" dirty="0" smtClean="0"/>
              <a:t>imdisk.exe -a -t </a:t>
            </a:r>
            <a:r>
              <a:rPr lang="en-US" dirty="0" err="1" smtClean="0"/>
              <a:t>vm</a:t>
            </a:r>
            <a:r>
              <a:rPr lang="en-US" dirty="0" smtClean="0"/>
              <a:t> -m R: -o </a:t>
            </a:r>
            <a:r>
              <a:rPr lang="en-US" dirty="0" err="1" smtClean="0"/>
              <a:t>rw,fix,hd</a:t>
            </a:r>
            <a:r>
              <a:rPr lang="en-US" dirty="0" smtClean="0"/>
              <a:t> -s 1440M -p "/</a:t>
            </a:r>
            <a:r>
              <a:rPr lang="en-US" dirty="0" err="1" smtClean="0"/>
              <a:t>fs:ntfs</a:t>
            </a:r>
            <a:r>
              <a:rPr lang="en-US" dirty="0" smtClean="0"/>
              <a:t> /q /c /v:RAMDISK /y”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4267200"/>
            <a:ext cx="61436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00200" y="381000"/>
            <a:ext cx="6007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Ramdisk performance results for Windows 7</a:t>
            </a:r>
            <a:endParaRPr lang="en-US" sz="2400" b="1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990600" y="914400"/>
          <a:ext cx="7019925" cy="4200525"/>
        </p:xfrm>
        <a:graphic>
          <a:graphicData uri="http://schemas.openxmlformats.org/presentationml/2006/ole">
            <p:oleObj spid="_x0000_s10242" name="Worksheet" r:id="rId4" imgW="7019832" imgH="4200525" progId="Excel.Sheet.12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85800" y="5257800"/>
            <a:ext cx="78872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A fast Ramdisk or </a:t>
            </a:r>
            <a:r>
              <a:rPr lang="en-US" dirty="0" err="1" smtClean="0"/>
              <a:t>ramdrive</a:t>
            </a:r>
            <a:r>
              <a:rPr lang="en-US" dirty="0" smtClean="0"/>
              <a:t> can deliver more than 5 </a:t>
            </a:r>
            <a:r>
              <a:rPr lang="en-US" dirty="0" smtClean="0"/>
              <a:t>GByte/sec seq</a:t>
            </a:r>
            <a:r>
              <a:rPr lang="en-US" dirty="0" smtClean="0"/>
              <a:t>. </a:t>
            </a:r>
            <a:r>
              <a:rPr lang="en-US" dirty="0" smtClean="0"/>
              <a:t>throughput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Good support and signed drivers are important; Backup option is important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Easy installation and de-installation as well as convenient GUI are a large plus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CPU penalty for Ramdisk use is one CPU core - due to RAMDISK </a:t>
            </a:r>
            <a:r>
              <a:rPr lang="en-US" dirty="0" smtClean="0"/>
              <a:t>and FS overhead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Commercial and free versions can be used (performance is not ultimate measure)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Product name: </a:t>
            </a:r>
            <a:r>
              <a:rPr lang="en-US" b="1" dirty="0" smtClean="0"/>
              <a:t>ImDisk Virtual Disk Driver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38671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143000"/>
            <a:ext cx="3674878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488668"/>
            <a:ext cx="6904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Comment: To remove ImDisk type (use admin command): </a:t>
            </a:r>
            <a:r>
              <a:rPr lang="en-US" dirty="0" err="1" smtClean="0"/>
              <a:t>imdisk</a:t>
            </a:r>
            <a:r>
              <a:rPr lang="en-US" dirty="0" smtClean="0"/>
              <a:t> </a:t>
            </a:r>
            <a:r>
              <a:rPr lang="en-US" dirty="0" smtClean="0"/>
              <a:t>-d -u 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371600"/>
            <a:ext cx="32099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Product name: </a:t>
            </a:r>
            <a:r>
              <a:rPr lang="en-US" b="1" dirty="0" smtClean="0"/>
              <a:t>ERAM for Windows</a:t>
            </a:r>
          </a:p>
          <a:p>
            <a:r>
              <a:rPr lang="en-US" dirty="0" smtClean="0"/>
              <a:t>Product version: 2.20</a:t>
            </a:r>
          </a:p>
          <a:p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http://hp.vector.co.jp/authors/VA000363/index.htm</a:t>
            </a:r>
            <a:endParaRPr lang="en-US" dirty="0" smtClean="0"/>
          </a:p>
          <a:p>
            <a:r>
              <a:rPr lang="en-US" dirty="0" smtClean="0"/>
              <a:t>CN= Not available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371600"/>
            <a:ext cx="496252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Utility: 	No mount under WIN7;  requires reboot; </a:t>
            </a:r>
          </a:p>
          <a:p>
            <a:r>
              <a:rPr lang="en-US" dirty="0" smtClean="0"/>
              <a:t>Price: 	Free/open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Product name: </a:t>
            </a:r>
            <a:r>
              <a:rPr lang="en-US" b="1" dirty="0" err="1" smtClean="0"/>
              <a:t>Everstrike</a:t>
            </a:r>
            <a:r>
              <a:rPr lang="en-US" b="1" dirty="0" smtClean="0"/>
              <a:t> </a:t>
            </a:r>
            <a:r>
              <a:rPr lang="en-US" b="1" dirty="0" err="1" smtClean="0"/>
              <a:t>DiskBoost</a:t>
            </a:r>
            <a:r>
              <a:rPr lang="en-US" b="1" dirty="0" smtClean="0"/>
              <a:t> for Windows Vista/XP/2003/2000</a:t>
            </a:r>
          </a:p>
          <a:p>
            <a:r>
              <a:rPr lang="en-US" dirty="0" smtClean="0"/>
              <a:t>Product version: 2.0 (trial)</a:t>
            </a:r>
          </a:p>
          <a:p>
            <a:r>
              <a:rPr lang="en-US" dirty="0" smtClean="0"/>
              <a:t>Source: </a:t>
            </a:r>
            <a:r>
              <a:rPr lang="en-US" dirty="0" smtClean="0">
                <a:hlinkClick r:id="rId2"/>
              </a:rPr>
              <a:t>http://www.everstrike.com/ramdisk</a:t>
            </a:r>
            <a:endParaRPr lang="en-US" dirty="0" smtClean="0"/>
          </a:p>
          <a:p>
            <a:r>
              <a:rPr lang="en-US" dirty="0" smtClean="0"/>
              <a:t>CN= Not available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5789743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752600"/>
            <a:ext cx="3086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Utility: 	Easy to install, current version not written for WIN7 (no drive actually mounted)</a:t>
            </a:r>
          </a:p>
          <a:p>
            <a:r>
              <a:rPr lang="en-US" dirty="0" smtClean="0"/>
              <a:t>Price: 	69 Dollar (business)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Product name: </a:t>
            </a:r>
            <a:r>
              <a:rPr lang="en-US" b="1" dirty="0" smtClean="0"/>
              <a:t>Gavotte Ramdisk</a:t>
            </a:r>
          </a:p>
          <a:p>
            <a:r>
              <a:rPr lang="en-US" dirty="0" smtClean="0"/>
              <a:t>Product version: 01.01.2008</a:t>
            </a:r>
            <a:endParaRPr lang="en-US" b="1" dirty="0" smtClean="0"/>
          </a:p>
          <a:p>
            <a:r>
              <a:rPr lang="en-US" dirty="0" smtClean="0"/>
              <a:t>Source: http://www.chweng.idv.tw/swintro/ramdisk.php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600200"/>
            <a:ext cx="47339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Utility: 	Easy to install and to </a:t>
            </a:r>
            <a:r>
              <a:rPr lang="en-US" dirty="0" smtClean="0"/>
              <a:t>use; </a:t>
            </a:r>
            <a:r>
              <a:rPr lang="en-US" dirty="0" smtClean="0"/>
              <a:t>no certificate; run as Administrator for install</a:t>
            </a:r>
          </a:p>
          <a:p>
            <a:r>
              <a:rPr lang="en-US" dirty="0" smtClean="0"/>
              <a:t>Price: 	free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38671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Product name: </a:t>
            </a:r>
            <a:r>
              <a:rPr lang="en-US" b="1" dirty="0" err="1" smtClean="0"/>
              <a:t>RamPhantom</a:t>
            </a:r>
            <a:r>
              <a:rPr lang="en-US" b="1" dirty="0" smtClean="0"/>
              <a:t> 7</a:t>
            </a:r>
          </a:p>
          <a:p>
            <a:r>
              <a:rPr lang="en-US" dirty="0" smtClean="0"/>
              <a:t>Product version: v7 free </a:t>
            </a:r>
            <a:endParaRPr lang="en-US" b="1" dirty="0" smtClean="0"/>
          </a:p>
          <a:p>
            <a:r>
              <a:rPr lang="en-US" dirty="0" smtClean="0"/>
              <a:t>Source: </a:t>
            </a:r>
            <a:r>
              <a:rPr lang="en-US" dirty="0" smtClean="0">
                <a:hlinkClick r:id="rId2"/>
              </a:rPr>
              <a:t>http://www.iodata.jp/</a:t>
            </a:r>
            <a:endParaRPr lang="en-US" dirty="0" smtClean="0"/>
          </a:p>
          <a:p>
            <a:r>
              <a:rPr lang="en-US" dirty="0" smtClean="0"/>
              <a:t>CN: IO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Utility: 	Install ok under WIN7;  requires reboot; Free version 256 MB max </a:t>
            </a:r>
          </a:p>
          <a:p>
            <a:r>
              <a:rPr lang="en-US" dirty="0" smtClean="0"/>
              <a:t>Price: 	27 Dollar (Enterprise)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143000"/>
            <a:ext cx="349567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905000"/>
            <a:ext cx="38671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Product name: </a:t>
            </a:r>
            <a:r>
              <a:rPr lang="en-US" b="1" dirty="0" smtClean="0"/>
              <a:t>Microsoft DDK KMDF Ramdisk</a:t>
            </a:r>
          </a:p>
          <a:p>
            <a:r>
              <a:rPr lang="en-US" dirty="0" smtClean="0"/>
              <a:t>Product version: WIN 2000</a:t>
            </a:r>
          </a:p>
          <a:p>
            <a:r>
              <a:rPr lang="en-US" dirty="0" smtClean="0"/>
              <a:t>Source: 	</a:t>
            </a:r>
            <a:r>
              <a:rPr lang="en-US" dirty="0" smtClean="0">
                <a:hlinkClick r:id="rId2"/>
              </a:rPr>
              <a:t>http://msdn.microsoft.com/en-us/library/dd163312.aspx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smtClean="0">
                <a:hlinkClick r:id="rId3"/>
              </a:rPr>
              <a:t>http://support.microsoft.com/kb/257405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Utility: 	Ramdisk.sys sample driver for Windows 2000; No mount under WIN7;   </a:t>
            </a:r>
          </a:p>
          <a:p>
            <a:r>
              <a:rPr lang="en-US" dirty="0" smtClean="0"/>
              <a:t>	in WIN7 use </a:t>
            </a:r>
            <a:r>
              <a:rPr lang="en-US" b="1" dirty="0" err="1" smtClean="0"/>
              <a:t>hdwwiz</a:t>
            </a:r>
            <a:r>
              <a:rPr lang="en-US" b="1" dirty="0" smtClean="0"/>
              <a:t> </a:t>
            </a:r>
            <a:r>
              <a:rPr lang="en-US" dirty="0" smtClean="0"/>
              <a:t>(Hardware Wizard)</a:t>
            </a:r>
          </a:p>
          <a:p>
            <a:endParaRPr lang="en-US" dirty="0" smtClean="0"/>
          </a:p>
          <a:p>
            <a:r>
              <a:rPr lang="en-US" dirty="0" smtClean="0"/>
              <a:t>Price: 	Free/open source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371600"/>
            <a:ext cx="38481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495800"/>
            <a:ext cx="3200400" cy="104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228600"/>
            <a:ext cx="8321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RAID of </a:t>
            </a:r>
            <a:r>
              <a:rPr lang="en-US" sz="2400" b="1" dirty="0" err="1" smtClean="0"/>
              <a:t>RAMDisks</a:t>
            </a:r>
            <a:endParaRPr lang="en-US" sz="2400" b="1" dirty="0" smtClean="0"/>
          </a:p>
          <a:p>
            <a:pPr algn="ctr"/>
            <a:r>
              <a:rPr lang="en-US" sz="2400" dirty="0" smtClean="0"/>
              <a:t>(not recommended on production systems)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4876800"/>
            <a:ext cx="2814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Windows Disk Management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5791200"/>
            <a:ext cx="84308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Windows Disk management allows striped, spanned, mirrored and RAID5 software disks</a:t>
            </a:r>
            <a:br>
              <a:rPr lang="en-US" dirty="0" smtClean="0"/>
            </a:br>
            <a:r>
              <a:rPr lang="en-US" dirty="0" smtClean="0"/>
              <a:t>Example with </a:t>
            </a:r>
            <a:r>
              <a:rPr lang="en-US" dirty="0" err="1" smtClean="0"/>
              <a:t>SuperSpeed</a:t>
            </a:r>
            <a:r>
              <a:rPr lang="en-US" dirty="0" smtClean="0"/>
              <a:t> driver (volumes visible in WIN7 Disk Manager )</a:t>
            </a:r>
          </a:p>
          <a:p>
            <a:r>
              <a:rPr lang="en-US" dirty="0" smtClean="0"/>
              <a:t>Software RAID system is slower than single drive alone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3657600"/>
            <a:ext cx="2462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Spanned Disks Windows</a:t>
            </a:r>
            <a:endParaRPr lang="en-US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371600"/>
            <a:ext cx="2590800" cy="219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371600"/>
            <a:ext cx="2571750" cy="217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581400" y="3657600"/>
            <a:ext cx="231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Striped Disks Windows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" y="3657600"/>
            <a:ext cx="2486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Mirrored Disks Windows</a:t>
            </a:r>
            <a:endParaRPr lang="en-US" dirty="0"/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371600"/>
            <a:ext cx="2590800" cy="219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278794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3581400"/>
            <a:ext cx="2280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HD</a:t>
            </a:r>
          </a:p>
          <a:p>
            <a:r>
              <a:rPr lang="en-US" dirty="0" smtClean="0"/>
              <a:t>Seagate 750 GByte HD</a:t>
            </a:r>
          </a:p>
          <a:p>
            <a:r>
              <a:rPr lang="en-US" dirty="0" smtClean="0"/>
              <a:t>ST3750528AS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6600" y="3581400"/>
            <a:ext cx="26706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RAID10 (Intel Matrix RAID)</a:t>
            </a:r>
          </a:p>
          <a:p>
            <a:r>
              <a:rPr lang="en-US" dirty="0" smtClean="0"/>
              <a:t>WD RE3 750 GByte HD</a:t>
            </a:r>
            <a:br>
              <a:rPr lang="en-US" dirty="0" smtClean="0"/>
            </a:br>
            <a:r>
              <a:rPr lang="en-US" dirty="0" smtClean="0"/>
              <a:t>WD7502ABYS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219200"/>
            <a:ext cx="278794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219200"/>
            <a:ext cx="2787943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096000" y="3581400"/>
            <a:ext cx="2672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Single </a:t>
            </a:r>
            <a:r>
              <a:rPr lang="en-US" dirty="0" err="1" smtClean="0"/>
              <a:t>RamDisk</a:t>
            </a:r>
            <a:endParaRPr lang="en-US" dirty="0" smtClean="0"/>
          </a:p>
          <a:p>
            <a:r>
              <a:rPr lang="en-US" dirty="0" smtClean="0"/>
              <a:t>QSOFT Ramdisk Enterprise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876800"/>
            <a:ext cx="723492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 How </a:t>
            </a:r>
            <a:r>
              <a:rPr lang="en-US" sz="1400" dirty="0" smtClean="0"/>
              <a:t>about consumer SSDs? They can reach several  hundred </a:t>
            </a:r>
            <a:r>
              <a:rPr lang="en-US" sz="1400" dirty="0" err="1" smtClean="0"/>
              <a:t>MByte</a:t>
            </a:r>
            <a:r>
              <a:rPr lang="en-US" sz="1400" dirty="0" smtClean="0"/>
              <a:t>/sec but not more</a:t>
            </a:r>
            <a:r>
              <a:rPr lang="en-US" sz="1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</a:t>
            </a:r>
            <a:r>
              <a:rPr lang="en-US" sz="1400" dirty="0" smtClean="0"/>
              <a:t>IOPS for RAMDISKS: 30000-40000 @ 512 bytes and 4 </a:t>
            </a:r>
            <a:r>
              <a:rPr lang="en-US" sz="1400" dirty="0" err="1" smtClean="0"/>
              <a:t>kBytes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How </a:t>
            </a:r>
            <a:r>
              <a:rPr lang="en-US" sz="1400" dirty="0" smtClean="0"/>
              <a:t>about external or PCI-X based SSDs like Fusion IO? The can reach 1000 </a:t>
            </a:r>
            <a:r>
              <a:rPr lang="en-US" sz="1400" dirty="0" err="1" smtClean="0"/>
              <a:t>Mbyte</a:t>
            </a:r>
            <a:r>
              <a:rPr lang="en-US" sz="1400" dirty="0" smtClean="0"/>
              <a:t>/sec.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Cheapest </a:t>
            </a:r>
            <a:r>
              <a:rPr lang="en-US" sz="1400" dirty="0" smtClean="0"/>
              <a:t>DDR3 4Gbyte ~ 200 Dollars ; a 64 GByte RAMDISK would cost 3200 Dollar (4RAM)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A </a:t>
            </a:r>
            <a:r>
              <a:rPr lang="en-US" sz="1400" dirty="0" smtClean="0"/>
              <a:t>fast SSD or disk RAID array (RAID10 or RAID6) should be used for the production system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A </a:t>
            </a:r>
            <a:r>
              <a:rPr lang="en-US" sz="1400" dirty="0" smtClean="0"/>
              <a:t>small RAMDISK with few </a:t>
            </a:r>
            <a:r>
              <a:rPr lang="en-US" sz="1400" dirty="0" err="1" smtClean="0"/>
              <a:t>GBytes</a:t>
            </a:r>
            <a:r>
              <a:rPr lang="en-US" sz="1400" dirty="0" smtClean="0"/>
              <a:t> can be used when top performance is </a:t>
            </a:r>
            <a:r>
              <a:rPr lang="en-US" sz="1400" dirty="0" smtClean="0"/>
              <a:t>needed.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Using a RAMDISK has a penalty of one CPU core in use due to </a:t>
            </a:r>
            <a:r>
              <a:rPr lang="en-US" sz="1400" dirty="0" err="1" smtClean="0"/>
              <a:t>filesystem</a:t>
            </a:r>
            <a:r>
              <a:rPr lang="en-US" sz="1400" dirty="0" smtClean="0"/>
              <a:t> and </a:t>
            </a:r>
            <a:r>
              <a:rPr lang="en-US" sz="1400" dirty="0" err="1" smtClean="0"/>
              <a:t>ramdisk</a:t>
            </a:r>
            <a:r>
              <a:rPr lang="en-US" sz="1400" dirty="0" smtClean="0"/>
              <a:t> overhead.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228600"/>
            <a:ext cx="5364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Benchmark of HDs vs. </a:t>
            </a:r>
            <a:r>
              <a:rPr lang="en-US" sz="2400" b="1" dirty="0" err="1" smtClean="0"/>
              <a:t>RamDisks</a:t>
            </a:r>
            <a:r>
              <a:rPr lang="en-US" sz="2400" b="1" dirty="0" smtClean="0"/>
              <a:t> vs. SSDs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01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Product name: </a:t>
            </a:r>
            <a:r>
              <a:rPr lang="en-US" dirty="0" err="1" smtClean="0"/>
              <a:t>SuperSpeed</a:t>
            </a:r>
            <a:r>
              <a:rPr lang="en-US" dirty="0" smtClean="0"/>
              <a:t> </a:t>
            </a:r>
            <a:r>
              <a:rPr lang="en-US" dirty="0" err="1" smtClean="0"/>
              <a:t>RamDisk</a:t>
            </a:r>
            <a:r>
              <a:rPr lang="en-US" dirty="0" smtClean="0"/>
              <a:t> Plus / </a:t>
            </a:r>
            <a:r>
              <a:rPr lang="en-US" dirty="0" err="1" smtClean="0"/>
              <a:t>RamDisk</a:t>
            </a:r>
            <a:endParaRPr lang="en-US" dirty="0" smtClean="0"/>
          </a:p>
          <a:p>
            <a:r>
              <a:rPr lang="en-US" dirty="0" smtClean="0"/>
              <a:t>Product version: 10.0.1.0</a:t>
            </a:r>
          </a:p>
          <a:p>
            <a:r>
              <a:rPr lang="en-US" dirty="0" smtClean="0"/>
              <a:t>Source: </a:t>
            </a:r>
            <a:r>
              <a:rPr lang="en-US" i="1" dirty="0" smtClean="0">
                <a:hlinkClick r:id="rId2"/>
              </a:rPr>
              <a:t>www.</a:t>
            </a:r>
            <a:r>
              <a:rPr lang="en-US" b="1" i="1" dirty="0" smtClean="0">
                <a:hlinkClick r:id="rId2"/>
              </a:rPr>
              <a:t>superspeed</a:t>
            </a:r>
            <a:r>
              <a:rPr lang="en-US" i="1" dirty="0" smtClean="0">
                <a:hlinkClick r:id="rId2"/>
              </a:rPr>
              <a:t>.com</a:t>
            </a:r>
            <a:r>
              <a:rPr lang="en-US" i="1" dirty="0" smtClean="0"/>
              <a:t> (trial)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83248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5257800"/>
            <a:ext cx="70259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Utility: 	Easy to use, no installation issues; single program  with Backup;</a:t>
            </a:r>
          </a:p>
          <a:p>
            <a:r>
              <a:rPr lang="en-US" dirty="0" smtClean="0"/>
              <a:t>	WHQ certified no driver signature required</a:t>
            </a:r>
          </a:p>
          <a:p>
            <a:r>
              <a:rPr lang="en-US" dirty="0" smtClean="0"/>
              <a:t>Price: 	RAMDISK plus 64-bit: 99 Dollar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2743200" cy="23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Product name: </a:t>
            </a:r>
            <a:r>
              <a:rPr lang="en-US" dirty="0" err="1" smtClean="0"/>
              <a:t>SuperSpeed</a:t>
            </a:r>
            <a:r>
              <a:rPr lang="en-US" dirty="0" smtClean="0"/>
              <a:t>  </a:t>
            </a:r>
            <a:r>
              <a:rPr lang="en-US" dirty="0" err="1" smtClean="0"/>
              <a:t>RamDisk</a:t>
            </a:r>
            <a:r>
              <a:rPr lang="en-US" dirty="0" smtClean="0"/>
              <a:t> Plus / </a:t>
            </a:r>
            <a:r>
              <a:rPr lang="en-US" dirty="0" err="1" smtClean="0"/>
              <a:t>RamDisk</a:t>
            </a:r>
            <a:endParaRPr lang="en-US" dirty="0" smtClean="0"/>
          </a:p>
          <a:p>
            <a:r>
              <a:rPr lang="en-US" dirty="0" smtClean="0"/>
              <a:t>Product version: 10.0.1.0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352800"/>
            <a:ext cx="2405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FAT  with 32 </a:t>
            </a:r>
            <a:r>
              <a:rPr lang="en-US" dirty="0" err="1" smtClean="0"/>
              <a:t>kByte</a:t>
            </a:r>
            <a:r>
              <a:rPr lang="en-US" dirty="0" smtClean="0"/>
              <a:t> units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6248400"/>
            <a:ext cx="2522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FAT32  with 4 </a:t>
            </a:r>
            <a:r>
              <a:rPr lang="en-US" dirty="0" err="1" smtClean="0"/>
              <a:t>kByte</a:t>
            </a:r>
            <a:r>
              <a:rPr lang="en-US" dirty="0" smtClean="0"/>
              <a:t> units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962400"/>
            <a:ext cx="278794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6248400"/>
            <a:ext cx="2652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FAT32  with 512 Byte units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962400"/>
            <a:ext cx="2743200" cy="232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172200" y="6248400"/>
            <a:ext cx="263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FAT32  with 16 </a:t>
            </a:r>
            <a:r>
              <a:rPr lang="en-US" dirty="0" err="1" smtClean="0"/>
              <a:t>kByte</a:t>
            </a:r>
            <a:r>
              <a:rPr lang="en-US" dirty="0" smtClean="0"/>
              <a:t> units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962400"/>
            <a:ext cx="2743200" cy="23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6096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 CPU utilization (8 logic CPUs): 25%</a:t>
            </a:r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990601"/>
            <a:ext cx="26980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352800" y="3352800"/>
            <a:ext cx="2385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NTFS with 4 </a:t>
            </a:r>
            <a:r>
              <a:rPr lang="en-US" dirty="0" err="1" smtClean="0"/>
              <a:t>kByte</a:t>
            </a:r>
            <a:r>
              <a:rPr lang="en-US" dirty="0" smtClean="0"/>
              <a:t> units</a:t>
            </a:r>
            <a:endParaRPr lang="en-US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990600"/>
            <a:ext cx="26980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019800" y="3352800"/>
            <a:ext cx="250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NTFS with 64 </a:t>
            </a:r>
            <a:r>
              <a:rPr lang="en-US" dirty="0" err="1" smtClean="0"/>
              <a:t>kByte</a:t>
            </a:r>
            <a:r>
              <a:rPr lang="en-US" dirty="0" smtClean="0"/>
              <a:t> units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04800"/>
            <a:ext cx="4419600" cy="321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439573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7274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SuperSpeed</a:t>
            </a:r>
            <a:r>
              <a:rPr lang="en-US" dirty="0" smtClean="0"/>
              <a:t> </a:t>
            </a:r>
            <a:r>
              <a:rPr lang="en-US" dirty="0" err="1" smtClean="0"/>
              <a:t>RamDisk</a:t>
            </a:r>
            <a:r>
              <a:rPr lang="en-US" dirty="0" smtClean="0"/>
              <a:t> Plus  with HDTACH READ (</a:t>
            </a:r>
            <a:r>
              <a:rPr lang="en-US" dirty="0" err="1" smtClean="0"/>
              <a:t>QuickBench</a:t>
            </a:r>
            <a:r>
              <a:rPr lang="en-US" dirty="0" smtClean="0"/>
              <a:t>  8 </a:t>
            </a:r>
            <a:r>
              <a:rPr lang="en-US" dirty="0" err="1" smtClean="0"/>
              <a:t>Mbyte</a:t>
            </a:r>
            <a:r>
              <a:rPr lang="en-US" dirty="0" smtClean="0"/>
              <a:t> Zones)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2895600"/>
            <a:ext cx="1490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FAT - 32 </a:t>
            </a:r>
            <a:r>
              <a:rPr lang="en-US" dirty="0" err="1" smtClean="0"/>
              <a:t>kByte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2895600"/>
            <a:ext cx="1777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FAT32 -  32 </a:t>
            </a:r>
            <a:r>
              <a:rPr lang="en-US" dirty="0" err="1" smtClean="0"/>
              <a:t>kByte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0221"/>
            <a:ext cx="4419600" cy="321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362200" y="6248400"/>
            <a:ext cx="1522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NTFS - 4 </a:t>
            </a:r>
            <a:r>
              <a:rPr lang="en-US" dirty="0" err="1" smtClean="0"/>
              <a:t>kByte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584742"/>
            <a:ext cx="4495800" cy="327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858000" y="6248400"/>
            <a:ext cx="163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NTFS - 32 </a:t>
            </a:r>
            <a:r>
              <a:rPr lang="en-US" dirty="0" err="1" smtClean="0"/>
              <a:t>kByte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52400"/>
            <a:ext cx="3657600" cy="315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9600"/>
            <a:ext cx="319960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33356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SuperSpeed</a:t>
            </a:r>
            <a:r>
              <a:rPr lang="en-US" dirty="0" smtClean="0"/>
              <a:t> </a:t>
            </a:r>
            <a:r>
              <a:rPr lang="en-US" dirty="0" err="1" smtClean="0"/>
              <a:t>RamDisk</a:t>
            </a:r>
            <a:r>
              <a:rPr lang="en-US" dirty="0" smtClean="0"/>
              <a:t> Plus</a:t>
            </a:r>
          </a:p>
          <a:p>
            <a:r>
              <a:rPr lang="en-US" dirty="0" smtClean="0"/>
              <a:t>HDTune READ block size selection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0" y="1447800"/>
            <a:ext cx="1217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512 byte </a:t>
            </a:r>
          </a:p>
          <a:p>
            <a:r>
              <a:rPr lang="en-US" dirty="0" smtClean="0"/>
              <a:t>in HDTUNE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95476"/>
            <a:ext cx="3581400" cy="308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599" y="6488668"/>
            <a:ext cx="2077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</a:t>
            </a:r>
            <a:r>
              <a:rPr lang="en-US" dirty="0" err="1" smtClean="0"/>
              <a:t>kbyte</a:t>
            </a:r>
            <a:r>
              <a:rPr lang="en-US" dirty="0" smtClean="0"/>
              <a:t> in HDTUNE</a:t>
            </a:r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3363250"/>
            <a:ext cx="3657600" cy="314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19599" y="6488668"/>
            <a:ext cx="2053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</a:t>
            </a:r>
            <a:r>
              <a:rPr lang="en-US" dirty="0" err="1" smtClean="0"/>
              <a:t>Mbyte</a:t>
            </a:r>
            <a:r>
              <a:rPr lang="en-US" dirty="0" smtClean="0"/>
              <a:t> in HDTUNE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3733800" cy="321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3686175" cy="317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276600"/>
            <a:ext cx="3733800" cy="321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838200" y="6488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 test - FAT 32k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57800" y="653483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 test - NTFS - 4k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0" y="1371600"/>
            <a:ext cx="1136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test</a:t>
            </a:r>
          </a:p>
          <a:p>
            <a:r>
              <a:rPr lang="en-US" dirty="0" smtClean="0"/>
              <a:t>FAT32 - 4k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00600" y="0"/>
            <a:ext cx="2608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SuperSpeed</a:t>
            </a:r>
            <a:r>
              <a:rPr lang="en-US" dirty="0" smtClean="0"/>
              <a:t> </a:t>
            </a:r>
            <a:r>
              <a:rPr lang="en-US" dirty="0" err="1" smtClean="0"/>
              <a:t>RamDisk</a:t>
            </a:r>
            <a:r>
              <a:rPr lang="en-US" dirty="0" smtClean="0"/>
              <a:t> Plus</a:t>
            </a:r>
            <a:endParaRPr lang="en-US" b="1" dirty="0" smtClean="0"/>
          </a:p>
          <a:p>
            <a:r>
              <a:rPr lang="en-US" b="1" dirty="0" smtClean="0"/>
              <a:t>TEST with HDTune</a:t>
            </a:r>
            <a:br>
              <a:rPr lang="en-US" b="1" dirty="0" smtClean="0"/>
            </a:br>
            <a:r>
              <a:rPr lang="en-US" b="1" dirty="0" smtClean="0"/>
              <a:t>block size  64k</a:t>
            </a:r>
            <a:endParaRPr lang="en-US" b="1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066800"/>
            <a:ext cx="2370508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7848600" y="1676400"/>
            <a:ext cx="1112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 test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1171</Words>
  <Application>Microsoft Office PowerPoint</Application>
  <PresentationFormat>On-screen Show (4:3)</PresentationFormat>
  <Paragraphs>281</Paragraphs>
  <Slides>36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superadmin</dc:creator>
  <cp:lastModifiedBy>superadmin</cp:lastModifiedBy>
  <cp:revision>424</cp:revision>
  <dcterms:created xsi:type="dcterms:W3CDTF">2009-11-07T22:18:48Z</dcterms:created>
  <dcterms:modified xsi:type="dcterms:W3CDTF">2009-11-13T17:33:47Z</dcterms:modified>
</cp:coreProperties>
</file>